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5" r:id="rId2"/>
    <p:sldId id="295" r:id="rId3"/>
    <p:sldId id="258" r:id="rId4"/>
    <p:sldId id="347" r:id="rId5"/>
    <p:sldId id="339" r:id="rId6"/>
    <p:sldId id="345" r:id="rId7"/>
    <p:sldId id="341" r:id="rId8"/>
    <p:sldId id="338" r:id="rId9"/>
    <p:sldId id="310" r:id="rId10"/>
    <p:sldId id="325" r:id="rId11"/>
    <p:sldId id="344" r:id="rId12"/>
    <p:sldId id="333" r:id="rId13"/>
    <p:sldId id="358" r:id="rId14"/>
    <p:sldId id="363" r:id="rId15"/>
    <p:sldId id="365" r:id="rId16"/>
    <p:sldId id="364" r:id="rId17"/>
    <p:sldId id="348" r:id="rId18"/>
    <p:sldId id="350" r:id="rId19"/>
    <p:sldId id="351" r:id="rId20"/>
    <p:sldId id="352" r:id="rId21"/>
    <p:sldId id="366" r:id="rId22"/>
    <p:sldId id="349" r:id="rId23"/>
    <p:sldId id="289" r:id="rId24"/>
    <p:sldId id="261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2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CE5"/>
    <a:srgbClr val="A3754B"/>
    <a:srgbClr val="0286AD"/>
    <a:srgbClr val="6BC0FF"/>
    <a:srgbClr val="01B1D0"/>
    <a:srgbClr val="F5E50F"/>
    <a:srgbClr val="FAF284"/>
    <a:srgbClr val="E9E595"/>
    <a:srgbClr val="BFBFBF"/>
    <a:srgbClr val="90CBD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9" autoAdjust="0"/>
    <p:restoredTop sz="91489" autoAdjust="0"/>
  </p:normalViewPr>
  <p:slideViewPr>
    <p:cSldViewPr snapToGrid="0" showGuides="1">
      <p:cViewPr varScale="1">
        <p:scale>
          <a:sx n="101" d="100"/>
          <a:sy n="101" d="100"/>
        </p:scale>
        <p:origin x="130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7T23:36:28.151" idx="1">
    <p:pos x="10" y="10"/>
    <p:text>운영중인 서비스의 
안정성을 위해 각종 
자원을 이중 또는 그 
이상으로 구성한다.
하나의 서비스에 장애가 발생하는 경우 다른 
서버를 통해 서비스를 
지속가능하게 한다.
결과적으로 서버 하나가 
다운되어도 다른 서버로 
연결되도록 하여 약간의 
렉만 발생할 뿐, 
사용자가 이를 인지하지 
못하도록 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7T23:36:28.151" idx="2">
    <p:pos x="10" y="10"/>
    <p:text>운영중인 서비스의 
안정성을 위해 각종 
자원을 이중 또는 그 
이상으로 구성한다.
하나의 서비스에 장애가 발생하는 경우 다른 
서버를 통해 서비스를 
지속가능하게 한다.
결과적으로 서버 하나가 
다운되어도 다른 서버로 
연결되도록 하여 약간의 
렉만 발생할 뿐, 
사용자가 이를 인지하지 
못하도록 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0D0D0-3290-4D16-BA8A-43215561762C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9A02C-23B9-4569-A4E3-AE4521351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890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385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587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ol70WbRs2c&amp;t=347s" TargetMode="External"/><Relationship Id="rId13" Type="http://schemas.openxmlformats.org/officeDocument/2006/relationships/hyperlink" Target="https://namu.wiki/w/%EB%B2%99%EC%BB%A4(%EC%8A%A4%ED%83%80%ED%81%AC%EB%9E%98%ED%94%84%ED%8A%B8%20%EC%8B%9C%EB%A6%AC%EC%A6%88)" TargetMode="External"/><Relationship Id="rId3" Type="http://schemas.openxmlformats.org/officeDocument/2006/relationships/hyperlink" Target="https://donghwa-kim.github.io/SelectiveSearch.html" TargetMode="External"/><Relationship Id="rId7" Type="http://schemas.openxmlformats.org/officeDocument/2006/relationships/hyperlink" Target="https://www.youtube.com/watch?v=Cj8kp11kQUA" TargetMode="External"/><Relationship Id="rId12" Type="http://schemas.openxmlformats.org/officeDocument/2006/relationships/hyperlink" Target="https://namu.wiki/w/%EB%AF%B8%EC%82%AC%EC%9D%BC%20%ED%8F%AC%ED%83%91" TargetMode="External"/><Relationship Id="rId2" Type="http://schemas.openxmlformats.org/officeDocument/2006/relationships/hyperlink" Target="https://www.youtube.com/watch?v=Vx2X-p3uM6A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8R1XFU8ecEM" TargetMode="External"/><Relationship Id="rId11" Type="http://schemas.openxmlformats.org/officeDocument/2006/relationships/hyperlink" Target="https://news.mt.co.kr/mtview.php?no=2012010917308124842" TargetMode="External"/><Relationship Id="rId5" Type="http://schemas.openxmlformats.org/officeDocument/2006/relationships/hyperlink" Target="https://www.youtube.com/watch?v=mg9yU5W5kxc" TargetMode="External"/><Relationship Id="rId15" Type="http://schemas.openxmlformats.org/officeDocument/2006/relationships/hyperlink" Target="https://developer.nvidia.com/ko-kr/blog/%ED%8C%A8%EC%8A%A4-%ED%8A%B8%EB%A0%88%EC%9D%B4%EC%8B%B1%EC%9D%B4%EB%9E%80/" TargetMode="External"/><Relationship Id="rId10" Type="http://schemas.openxmlformats.org/officeDocument/2006/relationships/hyperlink" Target="https://dpg.danawa.com/bbs/view?boardSeq=244&amp;listSeq=4044271&amp;past=Y" TargetMode="External"/><Relationship Id="rId4" Type="http://schemas.openxmlformats.org/officeDocument/2006/relationships/hyperlink" Target="https://www.youtube.com/watch?v=7zZXX_nQCTw" TargetMode="External"/><Relationship Id="rId9" Type="http://schemas.openxmlformats.org/officeDocument/2006/relationships/hyperlink" Target="https://www.youtube.com/watch?v=XIuvo6OOzJg" TargetMode="External"/><Relationship Id="rId14" Type="http://schemas.openxmlformats.org/officeDocument/2006/relationships/hyperlink" Target="https://www.ncloud24.com/goods/marketplace/ha_double-take.php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189498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42A468-AB4A-DCC9-A717-6A19C37A2527}"/>
              </a:ext>
            </a:extLst>
          </p:cNvPr>
          <p:cNvSpPr txBox="1"/>
          <p:nvPr/>
        </p:nvSpPr>
        <p:spPr>
          <a:xfrm>
            <a:off x="3815822" y="4862735"/>
            <a:ext cx="4953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kern="1800" spc="1100" dirty="0">
                <a:solidFill>
                  <a:schemeClr val="accent6"/>
                </a:solidFill>
                <a:latin typeface="+mj-ea"/>
                <a:ea typeface="+mj-ea"/>
              </a:rPr>
              <a:t>REVENGER</a:t>
            </a:r>
            <a:endParaRPr lang="ko-KR" altLang="en-US" sz="5400" kern="1800" spc="11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80279F-2C28-03DA-6C60-3FB7DECF8F0F}"/>
              </a:ext>
            </a:extLst>
          </p:cNvPr>
          <p:cNvSpPr txBox="1"/>
          <p:nvPr/>
        </p:nvSpPr>
        <p:spPr>
          <a:xfrm>
            <a:off x="9310627" y="5612243"/>
            <a:ext cx="2601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2018182009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 김승환</a:t>
            </a:r>
            <a:endParaRPr lang="en-US" altLang="ko-KR" sz="2000" dirty="0">
              <a:solidFill>
                <a:schemeClr val="accent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2018180046 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허재성</a:t>
            </a:r>
            <a:endParaRPr lang="en-US" altLang="ko-KR" sz="2000" dirty="0">
              <a:solidFill>
                <a:schemeClr val="accent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2018180033 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이세철</a:t>
            </a: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776178" y="5064752"/>
            <a:ext cx="10757914" cy="1566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>
            <a:cxnSpLocks/>
          </p:cNvCxnSpPr>
          <p:nvPr/>
        </p:nvCxnSpPr>
        <p:spPr>
          <a:xfrm>
            <a:off x="776176" y="5064751"/>
            <a:ext cx="107579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776176" y="5025962"/>
            <a:ext cx="10757915" cy="1603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발견 시 적의 위치를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미니맵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보여준다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점령 지역은 위 사진의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표시 처럼 위치를 알려준다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 및 파괴 표시의 경우 위 사진의 연두색 공간에 킬 로그 대신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시간과 진행율에 대한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위 사진의 보라색 공간에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 시점이 제공된다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2155597" y="4737175"/>
            <a:ext cx="2665785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8&gt;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>
            <a:cxnSpLocks/>
          </p:cNvCxnSpPr>
          <p:nvPr/>
        </p:nvCxnSpPr>
        <p:spPr>
          <a:xfrm flipV="1">
            <a:off x="776176" y="6570920"/>
            <a:ext cx="10757916" cy="246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0E0245E7-1542-96AC-0E2A-61E1D845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98" y="1156325"/>
            <a:ext cx="7999070" cy="3624694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B1B54F7-1D02-AE7F-7C3C-071CC248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10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72A6B-69B9-8E26-4CC9-BD16536EE7BB}"/>
              </a:ext>
            </a:extLst>
          </p:cNvPr>
          <p:cNvSpPr txBox="1"/>
          <p:nvPr/>
        </p:nvSpPr>
        <p:spPr>
          <a:xfrm>
            <a:off x="660400" y="230703"/>
            <a:ext cx="33401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11690-FD86-E6B9-B7EC-D9CAD1DB1FA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5E22355-64F9-F662-8CD8-B00E534E3F3D}"/>
              </a:ext>
            </a:extLst>
          </p:cNvPr>
          <p:cNvSpPr/>
          <p:nvPr/>
        </p:nvSpPr>
        <p:spPr>
          <a:xfrm>
            <a:off x="9011920" y="1267382"/>
            <a:ext cx="1024482" cy="1004805"/>
          </a:xfrm>
          <a:prstGeom prst="ellipse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파괴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8FC055-CF5C-63AC-5836-6EF4F4FC17AE}"/>
              </a:ext>
            </a:extLst>
          </p:cNvPr>
          <p:cNvSpPr/>
          <p:nvPr/>
        </p:nvSpPr>
        <p:spPr>
          <a:xfrm>
            <a:off x="4922520" y="1193271"/>
            <a:ext cx="2346960" cy="282614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진행율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F14027-813D-74F2-F7A5-4CC3CB45C317}"/>
              </a:ext>
            </a:extLst>
          </p:cNvPr>
          <p:cNvSpPr txBox="1"/>
          <p:nvPr/>
        </p:nvSpPr>
        <p:spPr>
          <a:xfrm>
            <a:off x="677941" y="707544"/>
            <a:ext cx="306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/>
            </a:pPr>
            <a:r>
              <a:rPr lang="ko-KR" altLang="en-US" sz="1800" dirty="0"/>
              <a:t>화면 구성 </a:t>
            </a:r>
            <a:r>
              <a:rPr lang="en-US" altLang="ko-KR" sz="1800" dirty="0"/>
              <a:t>(</a:t>
            </a:r>
            <a:r>
              <a:rPr lang="ko-KR" altLang="en-US" sz="1800" dirty="0"/>
              <a:t>스테이지 </a:t>
            </a:r>
            <a:r>
              <a:rPr lang="en-US" altLang="ko-KR" sz="1800" dirty="0"/>
              <a:t>1)</a:t>
            </a:r>
          </a:p>
        </p:txBody>
      </p:sp>
    </p:spTree>
    <p:extLst>
      <p:ext uri="{BB962C8B-B14F-4D97-AF65-F5344CB8AC3E}">
        <p14:creationId xmlns:p14="http://schemas.microsoft.com/office/powerpoint/2010/main" val="277223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776178" y="5064752"/>
            <a:ext cx="10757914" cy="1566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>
            <a:cxnSpLocks/>
          </p:cNvCxnSpPr>
          <p:nvPr/>
        </p:nvCxnSpPr>
        <p:spPr>
          <a:xfrm>
            <a:off x="776176" y="5064751"/>
            <a:ext cx="107579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776177" y="5186199"/>
            <a:ext cx="1075791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발견 시 적의 위치를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미니맵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보여준다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 및 파괴 표시의 경우 위 사진의 연두색 공간에 킬 로그 대신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시간과 진행율에 대한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위 사진의 보라색 공간에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 시점으로 진행된다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2155598" y="4762546"/>
            <a:ext cx="2504188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9&gt;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>
            <a:cxnSpLocks/>
          </p:cNvCxnSpPr>
          <p:nvPr/>
        </p:nvCxnSpPr>
        <p:spPr>
          <a:xfrm flipV="1">
            <a:off x="776176" y="6570920"/>
            <a:ext cx="10757916" cy="246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B1B54F7-1D02-AE7F-7C3C-071CC248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13707C-740B-287D-0F03-720F26FB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98" y="1156325"/>
            <a:ext cx="7999070" cy="362469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5597D281-B221-8130-A794-DFC6A108E1CA}"/>
              </a:ext>
            </a:extLst>
          </p:cNvPr>
          <p:cNvSpPr/>
          <p:nvPr/>
        </p:nvSpPr>
        <p:spPr>
          <a:xfrm>
            <a:off x="9011920" y="1267382"/>
            <a:ext cx="1024482" cy="1004805"/>
          </a:xfrm>
          <a:prstGeom prst="ellipse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파괴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BB91CF-771A-9BD5-2273-46BC92F3807B}"/>
              </a:ext>
            </a:extLst>
          </p:cNvPr>
          <p:cNvSpPr/>
          <p:nvPr/>
        </p:nvSpPr>
        <p:spPr>
          <a:xfrm>
            <a:off x="4922520" y="1193271"/>
            <a:ext cx="2346960" cy="282614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진행율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D835A-AF51-C9A9-08B9-D86C51723616}"/>
              </a:ext>
            </a:extLst>
          </p:cNvPr>
          <p:cNvSpPr txBox="1"/>
          <p:nvPr/>
        </p:nvSpPr>
        <p:spPr>
          <a:xfrm>
            <a:off x="660400" y="230703"/>
            <a:ext cx="30638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5ED49-C8A3-4A6D-24F3-1E28412450E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0B0C9-708D-23A1-0350-C0246A866482}"/>
              </a:ext>
            </a:extLst>
          </p:cNvPr>
          <p:cNvSpPr txBox="1"/>
          <p:nvPr/>
        </p:nvSpPr>
        <p:spPr>
          <a:xfrm>
            <a:off x="677941" y="707544"/>
            <a:ext cx="286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/>
            </a:pPr>
            <a:r>
              <a:rPr lang="ko-KR" altLang="en-US" sz="1800" dirty="0"/>
              <a:t>화면 구성 </a:t>
            </a:r>
            <a:r>
              <a:rPr lang="en-US" altLang="ko-KR" sz="1800" dirty="0"/>
              <a:t>(</a:t>
            </a:r>
            <a:r>
              <a:rPr lang="ko-KR" altLang="en-US" sz="1800" dirty="0"/>
              <a:t>스테이지 </a:t>
            </a:r>
            <a:r>
              <a:rPr lang="en-US" altLang="ko-KR" sz="1800" dirty="0"/>
              <a:t>2)</a:t>
            </a:r>
          </a:p>
        </p:txBody>
      </p:sp>
    </p:spTree>
    <p:extLst>
      <p:ext uri="{BB962C8B-B14F-4D97-AF65-F5344CB8AC3E}">
        <p14:creationId xmlns:p14="http://schemas.microsoft.com/office/powerpoint/2010/main" val="257435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22B8252-5EE3-AEBB-57EC-79FB3F91B1F6}"/>
              </a:ext>
            </a:extLst>
          </p:cNvPr>
          <p:cNvSpPr txBox="1"/>
          <p:nvPr/>
        </p:nvSpPr>
        <p:spPr>
          <a:xfrm>
            <a:off x="1111436" y="4888919"/>
            <a:ext cx="4478843" cy="1477328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)W/S: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 상승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)A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/D: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)W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/A/S/D: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 이동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 장전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F2/F3: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카메라 전환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CC8DF4-CBB5-95C2-E860-2F24FD8724BF}"/>
              </a:ext>
            </a:extLst>
          </p:cNvPr>
          <p:cNvSpPr txBox="1"/>
          <p:nvPr/>
        </p:nvSpPr>
        <p:spPr>
          <a:xfrm>
            <a:off x="5788842" y="4882954"/>
            <a:ext cx="4478843" cy="1200329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CRTL: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사람의 특수 능력 사용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좌측 클릭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기체의 각도 회전 및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 회전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855D16-FEDD-2EE5-CF78-E390394D33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CCD6782-972E-45BD-1156-F42FC4BD43F6}"/>
              </a:ext>
            </a:extLst>
          </p:cNvPr>
          <p:cNvSpPr txBox="1"/>
          <p:nvPr/>
        </p:nvSpPr>
        <p:spPr>
          <a:xfrm>
            <a:off x="720260" y="4536510"/>
            <a:ext cx="3122166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10&gt;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사용하는 키보드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표시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EE3E463-1F49-1D61-0FCA-7F36E2606EFC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E1DDB4F-EF3D-0DEB-9D97-74D9A3788E35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4453DCE-47EE-0F43-4865-8FF654A2E008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0A03E5E5-6746-E3AD-54E0-BD8E2FA756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B60E992B-D70B-7635-DD98-10A5F3297537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031FD582-34EF-3D86-668A-D8385EA82601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B873E810-3B4F-38B0-5926-FBEA464FEA54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029B982C-4A81-8A43-EFBF-B19BDC99C513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EDEA6B0C-FA19-A0DE-88E3-3F2EC0BCA3ED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B4C1B9AC-6383-0000-ABD6-CD2FF1930A51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AF720060-EC34-1F71-5808-E21D6F26FADF}"/>
                  </a:ext>
                </a:extLst>
              </p:cNvPr>
              <p:cNvSpPr/>
              <p:nvPr/>
            </p:nvSpPr>
            <p:spPr>
              <a:xfrm>
                <a:off x="1334244" y="4562386"/>
                <a:ext cx="464076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EA838D7-4453-B89E-46F6-F35E65C34769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9BCA6B8C-BC1E-87C1-4F5B-B961DB8F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12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9077E-6AC2-C64C-C393-1A7682703361}"/>
              </a:ext>
            </a:extLst>
          </p:cNvPr>
          <p:cNvSpPr txBox="1"/>
          <p:nvPr/>
        </p:nvSpPr>
        <p:spPr>
          <a:xfrm>
            <a:off x="660400" y="230703"/>
            <a:ext cx="34258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06C8B-B42D-7EE3-25A1-E07DC15E7599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0BE848-98F9-F277-D6DC-5C94985BA366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/>
              <a:t>조작 키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27850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4DB71D-364A-DECD-BA8F-99297A8FB5FF}"/>
              </a:ext>
            </a:extLst>
          </p:cNvPr>
          <p:cNvSpPr txBox="1"/>
          <p:nvPr/>
        </p:nvSpPr>
        <p:spPr>
          <a:xfrm>
            <a:off x="660400" y="230703"/>
            <a:ext cx="34258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A99F1-1BF7-CA8C-4204-966F2D90A10B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EB84E8DF-A54B-D074-8C07-E3D9710C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13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FAD36-0039-6644-7182-66F961D7F3D0}"/>
              </a:ext>
            </a:extLst>
          </p:cNvPr>
          <p:cNvSpPr txBox="1"/>
          <p:nvPr/>
        </p:nvSpPr>
        <p:spPr>
          <a:xfrm>
            <a:off x="677941" y="707544"/>
            <a:ext cx="224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4"/>
            </a:pPr>
            <a:r>
              <a:rPr lang="ko-KR" altLang="en-US" sz="1800"/>
              <a:t>스테이지 구성</a:t>
            </a:r>
            <a:endParaRPr lang="en-US" altLang="ko-KR" sz="18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90B0C36-023F-0916-FA76-A0972B5E4A44}"/>
              </a:ext>
            </a:extLst>
          </p:cNvPr>
          <p:cNvSpPr/>
          <p:nvPr/>
        </p:nvSpPr>
        <p:spPr>
          <a:xfrm>
            <a:off x="677941" y="1193717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F38471-9B64-DA96-4E2E-6E3293DDE09D}"/>
              </a:ext>
            </a:extLst>
          </p:cNvPr>
          <p:cNvSpPr txBox="1"/>
          <p:nvPr/>
        </p:nvSpPr>
        <p:spPr>
          <a:xfrm>
            <a:off x="560667" y="1615168"/>
            <a:ext cx="11552532" cy="2610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스테이지의 배경은 비가 세차게 오고 낙뢰가 자주 치며 거점지로 향하는 경로에는 높은 산과 강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형태의 나무 등 지형지물들이 존재한다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거점지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주변은 비가 조금만 내리는 황무지 지역이다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8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헬기는 플레이어와 같은 모델을 사용한다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 이후 플레이어가 거점지로 향하는 경로 곳곳에서 </a:t>
            </a:r>
            <a:r>
              <a:rPr lang="ko-KR" altLang="en-US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매복되어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있던 적 기체가 등장한다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속도가 높은 헬기 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(10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매복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매복되어있는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적과 전투 중에 거점지로 </a:t>
            </a:r>
            <a:r>
              <a:rPr lang="ko-KR" altLang="en-US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부터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플레이어를 향해 적 기체가 계속 등장한다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lnSpc>
                <a:spcPts val="1000"/>
              </a:lnSpc>
              <a:buFontTx/>
              <a:buChar char="–"/>
            </a:pP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무조건 방어형 기체 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전열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공격형 기체 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후열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조합과  스피드형 기체 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전열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공격형 기체 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후열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조합으로 등장</a:t>
            </a:r>
            <a:endParaRPr lang="en-US" altLang="ko-KR" sz="14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5D1EBCB9-5409-DBA0-B44B-4F526C5E5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524026"/>
              </p:ext>
            </p:extLst>
          </p:nvPr>
        </p:nvGraphicFramePr>
        <p:xfrm>
          <a:off x="696000" y="4608707"/>
          <a:ext cx="10800000" cy="2133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210743238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4071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적 헬기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방어형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(20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스피드형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(25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공격형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(15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90 +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25(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60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기본 공격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회용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유도 미사일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 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88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4DB71D-364A-DECD-BA8F-99297A8FB5FF}"/>
              </a:ext>
            </a:extLst>
          </p:cNvPr>
          <p:cNvSpPr txBox="1"/>
          <p:nvPr/>
        </p:nvSpPr>
        <p:spPr>
          <a:xfrm>
            <a:off x="660400" y="230703"/>
            <a:ext cx="35115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A99F1-1BF7-CA8C-4204-966F2D90A10B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EB84E8DF-A54B-D074-8C07-E3D9710C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14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FAD36-0039-6644-7182-66F961D7F3D0}"/>
              </a:ext>
            </a:extLst>
          </p:cNvPr>
          <p:cNvSpPr txBox="1"/>
          <p:nvPr/>
        </p:nvSpPr>
        <p:spPr>
          <a:xfrm>
            <a:off x="677941" y="707544"/>
            <a:ext cx="224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4"/>
            </a:pPr>
            <a:r>
              <a:rPr lang="ko-KR" altLang="en-US" sz="1800"/>
              <a:t>스테이지 구성</a:t>
            </a:r>
            <a:endParaRPr lang="en-US" altLang="ko-KR" sz="18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7F3A4C5-9509-34A6-4CCA-C76BD3A18A77}"/>
              </a:ext>
            </a:extLst>
          </p:cNvPr>
          <p:cNvSpPr/>
          <p:nvPr/>
        </p:nvSpPr>
        <p:spPr>
          <a:xfrm>
            <a:off x="677941" y="1193717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A6714-CEF5-CFCB-F325-F512FF31E768}"/>
              </a:ext>
            </a:extLst>
          </p:cNvPr>
          <p:cNvSpPr txBox="1"/>
          <p:nvPr/>
        </p:nvSpPr>
        <p:spPr>
          <a:xfrm>
            <a:off x="560667" y="1615168"/>
            <a:ext cx="11552532" cy="2362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각각의 기체는 기본 공격 데미지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내구도와 특수 능력의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쿨타임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 기능이 다르다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각각의 기체는 부위 별 내구도가 존재하고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부위별로 다른 피격 효과를 갖는다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기체 수가 총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이하거나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모두 처치한 상태에서 거점지를 점령할 경우</a:t>
            </a:r>
            <a:b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거점지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주변에서 아군이 공격할 수 없는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무적 상태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대공포가 등장한다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대공포가 등장한 경우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거점지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내에서 요격을 피해 점령 게이지를 달성해야 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EF4F19D3-FDBD-7FF9-AE9C-AA58C3FC9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896723"/>
              </p:ext>
            </p:extLst>
          </p:nvPr>
        </p:nvGraphicFramePr>
        <p:xfrm>
          <a:off x="696000" y="4351374"/>
          <a:ext cx="10800000" cy="2408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210743238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4071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플레이어 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방어형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스피드형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공격형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전체 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 +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30(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60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기본 공격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쿨타임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</a:t>
                      </a:r>
                      <a:endParaRPr lang="en-US" altLang="ko-KR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초간 내구도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씩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쿨타임 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</a:t>
                      </a:r>
                      <a:endParaRPr lang="en-US" altLang="ko-KR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초간 최대 이동속도가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쿨타임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– 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</a:t>
                      </a:r>
                      <a:endParaRPr lang="en-US" altLang="ko-KR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유도 미사일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 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24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4DB71D-364A-DECD-BA8F-99297A8FB5FF}"/>
              </a:ext>
            </a:extLst>
          </p:cNvPr>
          <p:cNvSpPr txBox="1"/>
          <p:nvPr/>
        </p:nvSpPr>
        <p:spPr>
          <a:xfrm>
            <a:off x="660400" y="230703"/>
            <a:ext cx="37687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A99F1-1BF7-CA8C-4204-966F2D90A10B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EB84E8DF-A54B-D074-8C07-E3D9710C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15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FAD36-0039-6644-7182-66F961D7F3D0}"/>
              </a:ext>
            </a:extLst>
          </p:cNvPr>
          <p:cNvSpPr txBox="1"/>
          <p:nvPr/>
        </p:nvSpPr>
        <p:spPr>
          <a:xfrm>
            <a:off x="677941" y="707544"/>
            <a:ext cx="224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4"/>
            </a:pPr>
            <a:r>
              <a:rPr lang="ko-KR" altLang="en-US" sz="1800"/>
              <a:t>스테이지 구성</a:t>
            </a:r>
            <a:endParaRPr lang="en-US" altLang="ko-KR" sz="18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27F6188-9745-096E-ACF8-D645B19F72CE}"/>
              </a:ext>
            </a:extLst>
          </p:cNvPr>
          <p:cNvSpPr/>
          <p:nvPr/>
        </p:nvSpPr>
        <p:spPr>
          <a:xfrm>
            <a:off x="677941" y="1193717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ko-KR" altLang="en-US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658B16-0203-5CC8-0FB8-76FD47AABE4B}"/>
              </a:ext>
            </a:extLst>
          </p:cNvPr>
          <p:cNvSpPr txBox="1"/>
          <p:nvPr/>
        </p:nvSpPr>
        <p:spPr>
          <a:xfrm>
            <a:off x="560667" y="1615168"/>
            <a:ext cx="11552532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스테이지의 배경은 시가전의 형태로 높고 낮은 다양한 형태의 폐건물이 존재하나 붕괴 위험으로 폐건물로 들어갈 수 없다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주변 환경은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스테이지와 달리 비가 그치고 모래바람이 몰아치는 황무지 지역이다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모래바람이 부는 관계로 플레이어의 시야 범위가 제한된다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사망 후 부활 시 특수 능력과 보호막이 재충전 된다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7508E17A-4BA7-811F-D6EA-705821413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415514"/>
              </p:ext>
            </p:extLst>
          </p:nvPr>
        </p:nvGraphicFramePr>
        <p:xfrm>
          <a:off x="6336933" y="4272548"/>
          <a:ext cx="4951830" cy="2133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125 +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25(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기본 공격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회용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–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수류탄</a:t>
                      </a:r>
                      <a:endParaRPr lang="en-US" altLang="ko-KR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원형으로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50M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범위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AD18593-4802-6315-2E80-49FD673C1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3446439"/>
            <a:ext cx="4650926" cy="26791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1CBAF1-DC18-5AA0-E1D3-3B98408AC02E}"/>
              </a:ext>
            </a:extLst>
          </p:cNvPr>
          <p:cNvSpPr txBox="1"/>
          <p:nvPr/>
        </p:nvSpPr>
        <p:spPr>
          <a:xfrm>
            <a:off x="660399" y="6125633"/>
            <a:ext cx="3191754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11&gt;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맵 풍경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275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4DB71D-364A-DECD-BA8F-99297A8FB5FF}"/>
              </a:ext>
            </a:extLst>
          </p:cNvPr>
          <p:cNvSpPr txBox="1"/>
          <p:nvPr/>
        </p:nvSpPr>
        <p:spPr>
          <a:xfrm>
            <a:off x="660400" y="230703"/>
            <a:ext cx="37496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A99F1-1BF7-CA8C-4204-966F2D90A10B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EB84E8DF-A54B-D074-8C07-E3D9710C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16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FAD36-0039-6644-7182-66F961D7F3D0}"/>
              </a:ext>
            </a:extLst>
          </p:cNvPr>
          <p:cNvSpPr txBox="1"/>
          <p:nvPr/>
        </p:nvSpPr>
        <p:spPr>
          <a:xfrm>
            <a:off x="677941" y="707544"/>
            <a:ext cx="224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4"/>
            </a:pPr>
            <a:r>
              <a:rPr lang="ko-KR" altLang="en-US" sz="1800"/>
              <a:t>스테이지 구성</a:t>
            </a:r>
            <a:endParaRPr lang="en-US" altLang="ko-KR" sz="1800" dirty="0"/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B67EF8EE-01DE-C45E-D867-7DE995C85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62220"/>
              </p:ext>
            </p:extLst>
          </p:nvPr>
        </p:nvGraphicFramePr>
        <p:xfrm>
          <a:off x="695999" y="4545447"/>
          <a:ext cx="10800001" cy="2133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4386128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  <a:gridCol w="4386128">
                  <a:extLst>
                    <a:ext uri="{9D8B030D-6E8A-4147-A177-3AD203B41FA5}">
                      <a16:colId xmlns:a16="http://schemas.microsoft.com/office/drawing/2014/main" val="4071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벙커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대공포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150 +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50(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800" kern="120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80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기본 공격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특수능력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내구도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 경우 폭발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(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원형으로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범위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E16DBF7-3095-0449-A622-C24F460326A0}"/>
              </a:ext>
            </a:extLst>
          </p:cNvPr>
          <p:cNvSpPr/>
          <p:nvPr/>
        </p:nvSpPr>
        <p:spPr>
          <a:xfrm>
            <a:off x="677941" y="1193717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ko-KR" altLang="en-US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19EF0E-DCB3-40BD-6B72-9F6D961A922D}"/>
              </a:ext>
            </a:extLst>
          </p:cNvPr>
          <p:cNvSpPr txBox="1"/>
          <p:nvPr/>
        </p:nvSpPr>
        <p:spPr>
          <a:xfrm>
            <a:off x="560667" y="1615168"/>
            <a:ext cx="11552532" cy="2826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적은 벙커와 대공포로 총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시설이 배치되어 있다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lnSpc>
                <a:spcPts val="1000"/>
              </a:lnSpc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벙커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편성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800100" lvl="1" indent="-342900"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대공포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편성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벙커는 동서남북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방향에 대해서 공격을 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공격하는 방향은 처음 동으로 고정되며 이후 시간이 지나면 시계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반시계 방향을 정한 후 공격방향을 바꾼다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lnSpc>
                <a:spcPts val="2500"/>
              </a:lnSpc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방향에 대해 나머지 방향은 공격하지 않는다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대공포는 플레이어를 공격하지 않으나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아군의 후방지원의 진입을 위해 파괴해야 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lnSpc>
                <a:spcPts val="0"/>
              </a:lnSpc>
              <a:buFontTx/>
              <a:buChar char="–"/>
            </a:pPr>
            <a:r>
              <a:rPr lang="ko-KR" altLang="en-US" sz="17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대공포를 파괴하지 않을 경우 후방 지원이 실패해 스토리가 진행되지 않는다</a:t>
            </a:r>
            <a:r>
              <a:rPr lang="en-US" altLang="ko-KR" sz="17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F090BF-1200-32B5-21FE-BE9A27FCE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844" y="1279766"/>
            <a:ext cx="915912" cy="12335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8E93DBC-CDC9-70CD-CAE0-F3B5F902F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062" y="1238988"/>
            <a:ext cx="1372080" cy="12743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6C253B-4202-6721-94E0-CB2B712DF731}"/>
              </a:ext>
            </a:extLst>
          </p:cNvPr>
          <p:cNvSpPr txBox="1"/>
          <p:nvPr/>
        </p:nvSpPr>
        <p:spPr>
          <a:xfrm>
            <a:off x="7272844" y="2507534"/>
            <a:ext cx="2695643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12&gt;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대공포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2E4AC-A89F-06A5-D82F-766D4AD0AC1C}"/>
              </a:ext>
            </a:extLst>
          </p:cNvPr>
          <p:cNvSpPr txBox="1"/>
          <p:nvPr/>
        </p:nvSpPr>
        <p:spPr>
          <a:xfrm>
            <a:off x="9751062" y="2481011"/>
            <a:ext cx="2695643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13&gt;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벙커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13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3740C3-069E-4353-9B25-E7B3DE8BAA4D}"/>
              </a:ext>
            </a:extLst>
          </p:cNvPr>
          <p:cNvSpPr/>
          <p:nvPr/>
        </p:nvSpPr>
        <p:spPr>
          <a:xfrm>
            <a:off x="1254397" y="1629000"/>
            <a:ext cx="3600000" cy="36000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838D64-4887-4532-897B-22069EC1B706}"/>
              </a:ext>
            </a:extLst>
          </p:cNvPr>
          <p:cNvSpPr txBox="1"/>
          <p:nvPr/>
        </p:nvSpPr>
        <p:spPr>
          <a:xfrm>
            <a:off x="2731116" y="202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PVP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Google Shape;1759;p69">
            <a:extLst>
              <a:ext uri="{FF2B5EF4-FFF2-40B4-BE49-F238E27FC236}">
                <a16:creationId xmlns:a16="http://schemas.microsoft.com/office/drawing/2014/main" id="{CA94F8DB-1A97-FF64-53D3-563F79A6679F}"/>
              </a:ext>
            </a:extLst>
          </p:cNvPr>
          <p:cNvGrpSpPr/>
          <p:nvPr/>
        </p:nvGrpSpPr>
        <p:grpSpPr>
          <a:xfrm>
            <a:off x="2061115" y="2574889"/>
            <a:ext cx="2068814" cy="1998062"/>
            <a:chOff x="3382845" y="3536796"/>
            <a:chExt cx="418406" cy="477008"/>
          </a:xfrm>
        </p:grpSpPr>
        <p:sp>
          <p:nvSpPr>
            <p:cNvPr id="5" name="Google Shape;1760;p69">
              <a:extLst>
                <a:ext uri="{FF2B5EF4-FFF2-40B4-BE49-F238E27FC236}">
                  <a16:creationId xmlns:a16="http://schemas.microsoft.com/office/drawing/2014/main" id="{CC564DF7-1143-8826-F074-09858C07875A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761;p69">
              <a:extLst>
                <a:ext uri="{FF2B5EF4-FFF2-40B4-BE49-F238E27FC236}">
                  <a16:creationId xmlns:a16="http://schemas.microsoft.com/office/drawing/2014/main" id="{61CB7B2A-8696-7B54-1D54-569A650CB1B9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762;p69">
              <a:extLst>
                <a:ext uri="{FF2B5EF4-FFF2-40B4-BE49-F238E27FC236}">
                  <a16:creationId xmlns:a16="http://schemas.microsoft.com/office/drawing/2014/main" id="{829BEB36-03F7-69D3-E585-E8792583DD00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63;p69">
              <a:extLst>
                <a:ext uri="{FF2B5EF4-FFF2-40B4-BE49-F238E27FC236}">
                  <a16:creationId xmlns:a16="http://schemas.microsoft.com/office/drawing/2014/main" id="{99618E42-6565-C205-FA67-39EF090F45A2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64;p69">
              <a:extLst>
                <a:ext uri="{FF2B5EF4-FFF2-40B4-BE49-F238E27FC236}">
                  <a16:creationId xmlns:a16="http://schemas.microsoft.com/office/drawing/2014/main" id="{468DED93-78C6-95CE-890C-989E563D085E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65;p69">
              <a:extLst>
                <a:ext uri="{FF2B5EF4-FFF2-40B4-BE49-F238E27FC236}">
                  <a16:creationId xmlns:a16="http://schemas.microsoft.com/office/drawing/2014/main" id="{70D07F29-9D88-AB09-3E0A-768DC67CE02D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66;p69">
              <a:extLst>
                <a:ext uri="{FF2B5EF4-FFF2-40B4-BE49-F238E27FC236}">
                  <a16:creationId xmlns:a16="http://schemas.microsoft.com/office/drawing/2014/main" id="{C429ECA2-A9E5-2C5A-984C-3E32EB23B3EB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67;p69">
              <a:extLst>
                <a:ext uri="{FF2B5EF4-FFF2-40B4-BE49-F238E27FC236}">
                  <a16:creationId xmlns:a16="http://schemas.microsoft.com/office/drawing/2014/main" id="{F2272D52-CB18-0DE4-9E58-BA495D4E4D06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68;p69">
              <a:extLst>
                <a:ext uri="{FF2B5EF4-FFF2-40B4-BE49-F238E27FC236}">
                  <a16:creationId xmlns:a16="http://schemas.microsoft.com/office/drawing/2014/main" id="{8E02F8AD-AAEA-6CB6-877B-89833939B592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69;p69">
              <a:extLst>
                <a:ext uri="{FF2B5EF4-FFF2-40B4-BE49-F238E27FC236}">
                  <a16:creationId xmlns:a16="http://schemas.microsoft.com/office/drawing/2014/main" id="{53025717-DA61-1C95-32A3-2ECFF3034131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74A232-8750-F967-7A86-567937E59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08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EE86D4-B88A-B491-14F4-592F41AEEED6}"/>
              </a:ext>
            </a:extLst>
          </p:cNvPr>
          <p:cNvGrpSpPr/>
          <p:nvPr/>
        </p:nvGrpSpPr>
        <p:grpSpPr>
          <a:xfrm>
            <a:off x="832325" y="1253416"/>
            <a:ext cx="988329" cy="375021"/>
            <a:chOff x="832325" y="1253416"/>
            <a:chExt cx="988329" cy="3750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9635A4-8167-BA3C-E614-EE744E71B5EE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D21F8-D90C-DEF5-6323-F8DB581F11AA}"/>
                </a:ext>
              </a:extLst>
            </p:cNvPr>
            <p:cNvSpPr txBox="1"/>
            <p:nvPr/>
          </p:nvSpPr>
          <p:spPr>
            <a:xfrm>
              <a:off x="1235237" y="1259105"/>
              <a:ext cx="58541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PVP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22AF335-4439-FC78-2C1E-61769F371ACA}"/>
              </a:ext>
            </a:extLst>
          </p:cNvPr>
          <p:cNvSpPr txBox="1"/>
          <p:nvPr/>
        </p:nvSpPr>
        <p:spPr>
          <a:xfrm>
            <a:off x="6426200" y="2226602"/>
            <a:ext cx="51078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플레이어 세력 </a:t>
            </a:r>
            <a:r>
              <a:rPr lang="en-US" altLang="ko-KR" dirty="0">
                <a:latin typeface="+mj-ea"/>
                <a:ea typeface="+mj-ea"/>
              </a:rPr>
              <a:t>vs </a:t>
            </a:r>
            <a:r>
              <a:rPr lang="ko-KR" altLang="en-US" dirty="0">
                <a:latin typeface="+mj-ea"/>
                <a:ea typeface="+mj-ea"/>
              </a:rPr>
              <a:t>플레이어 세력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인원수는 </a:t>
            </a:r>
            <a:r>
              <a:rPr lang="en-US" altLang="ko-KR">
                <a:latin typeface="+mj-ea"/>
                <a:ea typeface="+mj-ea"/>
              </a:rPr>
              <a:t>5 vs 5</a:t>
            </a:r>
            <a:r>
              <a:rPr lang="ko-KR" altLang="en-US">
                <a:latin typeface="+mj-ea"/>
                <a:ea typeface="+mj-ea"/>
              </a:rPr>
              <a:t>로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총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명의 플레이어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팀 내 기체들의 조합을 맞춰 상대 팀에 대응해야 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점령해야 하는 지역을 두고 싸워야 한다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팀 별 </a:t>
            </a:r>
            <a:r>
              <a:rPr lang="ko-KR" altLang="en-US" err="1">
                <a:latin typeface="+mj-ea"/>
                <a:ea typeface="+mj-ea"/>
              </a:rPr>
              <a:t>특수룰</a:t>
            </a:r>
            <a:r>
              <a:rPr lang="ko-KR" altLang="en-US">
                <a:latin typeface="+mj-ea"/>
                <a:ea typeface="+mj-ea"/>
              </a:rPr>
              <a:t> 존재한다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격추 혹은 기능 정지 상태의 경우 일정 시간 지나면 </a:t>
            </a:r>
            <a:r>
              <a:rPr lang="en-US" altLang="ko-KR">
                <a:latin typeface="+mj-ea"/>
                <a:ea typeface="+mj-ea"/>
              </a:rPr>
              <a:t>	</a:t>
            </a:r>
            <a:r>
              <a:rPr lang="ko-KR" altLang="en-US">
                <a:latin typeface="+mj-ea"/>
                <a:ea typeface="+mj-ea"/>
              </a:rPr>
              <a:t>리스폰 구역에서 부활하게 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3849E9F-68CA-F97E-F09C-D6425566AA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3AB980-E389-403E-A46D-C55082E75435}"/>
              </a:ext>
            </a:extLst>
          </p:cNvPr>
          <p:cNvSpPr txBox="1"/>
          <p:nvPr/>
        </p:nvSpPr>
        <p:spPr>
          <a:xfrm>
            <a:off x="5202166" y="3262771"/>
            <a:ext cx="1787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중점 연구</a:t>
            </a:r>
            <a:endParaRPr lang="ko-KR" altLang="en-US" sz="3600" spc="-3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0E3C11-9D6C-087B-D430-237B1A01CDC2}"/>
              </a:ext>
            </a:extLst>
          </p:cNvPr>
          <p:cNvSpPr txBox="1"/>
          <p:nvPr/>
        </p:nvSpPr>
        <p:spPr>
          <a:xfrm>
            <a:off x="5245563" y="2680659"/>
            <a:ext cx="1849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</a:t>
            </a:r>
            <a:endParaRPr lang="ko-KR" altLang="en-US" sz="3200" spc="6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C36B730-3CD0-138F-8B53-7E63798380A5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C35323D-881A-B9CC-0BF6-FD1837E8ED0D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7B6037B-7012-F471-9285-C066BA88A8D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2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18</a:t>
            </a:fld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709D0C-3BD8-0EFF-0C9B-655EA9A1A986}"/>
              </a:ext>
            </a:extLst>
          </p:cNvPr>
          <p:cNvGrpSpPr/>
          <p:nvPr/>
        </p:nvGrpSpPr>
        <p:grpSpPr>
          <a:xfrm>
            <a:off x="639464" y="1201479"/>
            <a:ext cx="1951734" cy="467354"/>
            <a:chOff x="832325" y="1253416"/>
            <a:chExt cx="1951734" cy="4673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239CA9-7538-0A70-C321-4341F719288B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r>
                <a:rPr lang="en-US" altLang="ko-KR" sz="240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FC4D40-3F15-FEBD-A679-BF64A068E650}"/>
                </a:ext>
              </a:extLst>
            </p:cNvPr>
            <p:cNvSpPr txBox="1"/>
            <p:nvPr/>
          </p:nvSpPr>
          <p:spPr>
            <a:xfrm>
              <a:off x="1235237" y="1259105"/>
              <a:ext cx="154882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서버 이중화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73712A-56D5-F190-113C-49A30D8554D1}"/>
              </a:ext>
            </a:extLst>
          </p:cNvPr>
          <p:cNvSpPr/>
          <p:nvPr/>
        </p:nvSpPr>
        <p:spPr>
          <a:xfrm>
            <a:off x="776177" y="1672491"/>
            <a:ext cx="11415823" cy="490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이중화를 통한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HA(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고가용성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각 장애 상황에 대해서 후속조치가 되는 서버를 구현한다</a:t>
            </a:r>
            <a:r>
              <a:rPr kumimoji="0" lang="en-US" altLang="ko-KR" sz="18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F9F2B644-6004-08F3-A7EE-AF7A01A78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05087"/>
              </p:ext>
            </p:extLst>
          </p:nvPr>
        </p:nvGraphicFramePr>
        <p:xfrm>
          <a:off x="523374" y="3110163"/>
          <a:ext cx="1114525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3837919606"/>
                    </a:ext>
                  </a:extLst>
                </a:gridCol>
                <a:gridCol w="3990803">
                  <a:extLst>
                    <a:ext uri="{9D8B030D-6E8A-4147-A177-3AD203B41FA5}">
                      <a16:colId xmlns:a16="http://schemas.microsoft.com/office/drawing/2014/main" val="1825487979"/>
                    </a:ext>
                  </a:extLst>
                </a:gridCol>
                <a:gridCol w="5073367">
                  <a:extLst>
                    <a:ext uri="{9D8B030D-6E8A-4147-A177-3AD203B41FA5}">
                      <a16:colId xmlns:a16="http://schemas.microsoft.com/office/drawing/2014/main" val="3247090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장애 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연출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서비스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프로그램 강제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자가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하드웨어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수동 복구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20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60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네트워크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네트워크 연결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825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37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19</a:t>
            </a:fld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709D0C-3BD8-0EFF-0C9B-655EA9A1A986}"/>
              </a:ext>
            </a:extLst>
          </p:cNvPr>
          <p:cNvGrpSpPr/>
          <p:nvPr/>
        </p:nvGrpSpPr>
        <p:grpSpPr>
          <a:xfrm>
            <a:off x="639464" y="1201479"/>
            <a:ext cx="1951734" cy="467354"/>
            <a:chOff x="832325" y="1253416"/>
            <a:chExt cx="1951734" cy="4673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239CA9-7538-0A70-C321-4341F719288B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r>
                <a:rPr lang="en-US" altLang="ko-KR" sz="240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FC4D40-3F15-FEBD-A679-BF64A068E650}"/>
                </a:ext>
              </a:extLst>
            </p:cNvPr>
            <p:cNvSpPr txBox="1"/>
            <p:nvPr/>
          </p:nvSpPr>
          <p:spPr>
            <a:xfrm>
              <a:off x="1235237" y="1259105"/>
              <a:ext cx="154882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서버 이중화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73712A-56D5-F190-113C-49A30D8554D1}"/>
              </a:ext>
            </a:extLst>
          </p:cNvPr>
          <p:cNvSpPr/>
          <p:nvPr/>
        </p:nvSpPr>
        <p:spPr>
          <a:xfrm>
            <a:off x="538480" y="1663144"/>
            <a:ext cx="11415823" cy="490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기존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서버를 릴레이 서버와 로직 서버로 분리한다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b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</a:b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릴레이 서버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: Connection Pool 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역할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로직 서버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실제 게임 로직 관리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)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로직 서버는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Active-Standby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구조로 이중화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서버군은 릴레이 서버 하나와 다수의 로직 서버로 구성되며 </a:t>
            </a:r>
            <a:b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서버군도 이중화하여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SPOF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없도록 한다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kumimoji="0" lang="en-US" altLang="ko-KR" sz="18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주기적으로 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Actiive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서버와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Standby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서버는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Heartbeat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를 주고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받으며 </a:t>
            </a:r>
            <a:b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</a:b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서로 상태를 확인하고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서버간의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데이터를 동기화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 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서버가 다운되었을 경우 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Failover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이루어진다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Failover 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다운된 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서버의 장애 이슈 처리와 </a:t>
            </a:r>
            <a:b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복구가 이루어진다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1800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endParaRPr kumimoji="0" lang="en-US" altLang="ko-KR" sz="18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4EBB5-12EF-5CE9-F1AE-6BD1F98C8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256" y="1145725"/>
            <a:ext cx="3048264" cy="5464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6B2621-CD68-9B85-FA80-CEF64A28BBA1}"/>
              </a:ext>
            </a:extLst>
          </p:cNvPr>
          <p:cNvSpPr txBox="1"/>
          <p:nvPr/>
        </p:nvSpPr>
        <p:spPr>
          <a:xfrm>
            <a:off x="6665048" y="6258154"/>
            <a:ext cx="374977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14&gt;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서버 이중화 도식화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28389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목차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F2ED90C-96FE-8E28-46A3-278B9D5B75B0}"/>
              </a:ext>
            </a:extLst>
          </p:cNvPr>
          <p:cNvCxnSpPr>
            <a:cxnSpLocks/>
          </p:cNvCxnSpPr>
          <p:nvPr/>
        </p:nvCxnSpPr>
        <p:spPr>
          <a:xfrm flipH="1">
            <a:off x="907774" y="1627502"/>
            <a:ext cx="10471426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4443A69-CCFC-0CDC-D61F-170E767EA389}"/>
              </a:ext>
            </a:extLst>
          </p:cNvPr>
          <p:cNvSpPr txBox="1"/>
          <p:nvPr/>
        </p:nvSpPr>
        <p:spPr>
          <a:xfrm>
            <a:off x="1026043" y="1660862"/>
            <a:ext cx="1598730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정보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방법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게임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6018FBF-C500-B182-4861-53519A9BE158}"/>
              </a:ext>
            </a:extLst>
          </p:cNvPr>
          <p:cNvSpPr txBox="1"/>
          <p:nvPr/>
        </p:nvSpPr>
        <p:spPr>
          <a:xfrm>
            <a:off x="6972210" y="1674999"/>
            <a:ext cx="3219474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+mj-lt"/>
              <a:buAutoNum type="arabicParenR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서버 이중화</a:t>
            </a:r>
            <a:endParaRPr lang="en-US" altLang="ko-KR" dirty="0"/>
          </a:p>
          <a:p>
            <a:r>
              <a:rPr lang="ko-KR" altLang="en-US"/>
              <a:t>광선 추적을 통한</a:t>
            </a:r>
            <a:br>
              <a:rPr lang="en-US" altLang="ko-KR"/>
            </a:br>
            <a:r>
              <a:rPr lang="ko-KR" altLang="en-US"/>
              <a:t>실시간 그림자</a:t>
            </a:r>
            <a:endParaRPr lang="ko-KR" altLang="en-US" dirty="0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F0C1063-3987-C137-C1FF-E44EA5194CB8}"/>
              </a:ext>
            </a:extLst>
          </p:cNvPr>
          <p:cNvGrpSpPr/>
          <p:nvPr/>
        </p:nvGrpSpPr>
        <p:grpSpPr>
          <a:xfrm>
            <a:off x="776177" y="1120231"/>
            <a:ext cx="1702943" cy="536108"/>
            <a:chOff x="3641880" y="2097965"/>
            <a:chExt cx="1702943" cy="855461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07AB0AF-7F12-0247-1963-19E5FCD7086B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1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1A15E3E-8D50-F76F-E81D-E35650EAC63B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게임 설명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0AEB6E56-4034-66E3-9D14-7E66F9C8862D}"/>
              </a:ext>
            </a:extLst>
          </p:cNvPr>
          <p:cNvGrpSpPr/>
          <p:nvPr/>
        </p:nvGrpSpPr>
        <p:grpSpPr>
          <a:xfrm>
            <a:off x="6722344" y="1140417"/>
            <a:ext cx="2276096" cy="509596"/>
            <a:chOff x="3641880" y="2091233"/>
            <a:chExt cx="2276096" cy="868925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23F433F-A5D7-0FA6-810B-1860FD802571}"/>
                </a:ext>
              </a:extLst>
            </p:cNvPr>
            <p:cNvSpPr txBox="1"/>
            <p:nvPr/>
          </p:nvSpPr>
          <p:spPr>
            <a:xfrm>
              <a:off x="3641880" y="2091233"/>
              <a:ext cx="499732" cy="8689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3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CB799DE-9B02-9156-19E2-4BCE80189861}"/>
                </a:ext>
              </a:extLst>
            </p:cNvPr>
            <p:cNvSpPr txBox="1"/>
            <p:nvPr/>
          </p:nvSpPr>
          <p:spPr>
            <a:xfrm>
              <a:off x="4141612" y="2254404"/>
              <a:ext cx="1776364" cy="5379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중점 연구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A4360F92-3F68-1D5A-E240-11CA0FC39232}"/>
              </a:ext>
            </a:extLst>
          </p:cNvPr>
          <p:cNvGrpSpPr/>
          <p:nvPr/>
        </p:nvGrpSpPr>
        <p:grpSpPr>
          <a:xfrm>
            <a:off x="10191684" y="1133487"/>
            <a:ext cx="1187516" cy="509596"/>
            <a:chOff x="3641880" y="2016067"/>
            <a:chExt cx="926027" cy="1019257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9613AC7-974A-6879-4F1D-18BAFF3697B2}"/>
                </a:ext>
              </a:extLst>
            </p:cNvPr>
            <p:cNvSpPr txBox="1"/>
            <p:nvPr/>
          </p:nvSpPr>
          <p:spPr>
            <a:xfrm>
              <a:off x="3641880" y="2016067"/>
              <a:ext cx="499732" cy="1019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A2394F-9EAF-D454-02A8-364098F6097D}"/>
                </a:ext>
              </a:extLst>
            </p:cNvPr>
            <p:cNvSpPr txBox="1"/>
            <p:nvPr/>
          </p:nvSpPr>
          <p:spPr>
            <a:xfrm>
              <a:off x="4033723" y="2213605"/>
              <a:ext cx="534184" cy="6309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출처</a:t>
              </a: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581A13F9-ED0E-366C-9E83-3F2CE0498170}"/>
              </a:ext>
            </a:extLst>
          </p:cNvPr>
          <p:cNvGrpSpPr/>
          <p:nvPr/>
        </p:nvGrpSpPr>
        <p:grpSpPr>
          <a:xfrm>
            <a:off x="3474354" y="1140417"/>
            <a:ext cx="2252755" cy="509596"/>
            <a:chOff x="3641880" y="2010025"/>
            <a:chExt cx="2252755" cy="1031342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DF57A93-434E-36ED-C9CF-812929E8C006}"/>
                </a:ext>
              </a:extLst>
            </p:cNvPr>
            <p:cNvSpPr txBox="1"/>
            <p:nvPr/>
          </p:nvSpPr>
          <p:spPr>
            <a:xfrm>
              <a:off x="3641880" y="2010025"/>
              <a:ext cx="499732" cy="10313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2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56F43F2-54E1-A389-91E2-7D2A3A9D399B}"/>
                </a:ext>
              </a:extLst>
            </p:cNvPr>
            <p:cNvSpPr txBox="1"/>
            <p:nvPr/>
          </p:nvSpPr>
          <p:spPr>
            <a:xfrm>
              <a:off x="4150151" y="2127246"/>
              <a:ext cx="1744484" cy="8097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게임 세부사항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7E3DC87E-5EA0-3BC4-E261-71B72A359099}"/>
              </a:ext>
            </a:extLst>
          </p:cNvPr>
          <p:cNvSpPr txBox="1"/>
          <p:nvPr/>
        </p:nvSpPr>
        <p:spPr>
          <a:xfrm>
            <a:off x="3621060" y="1660314"/>
            <a:ext cx="1847873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구성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조작 키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구성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0" name="슬라이드 번호 개체 틀 1">
            <a:extLst>
              <a:ext uri="{FF2B5EF4-FFF2-40B4-BE49-F238E27FC236}">
                <a16:creationId xmlns:a16="http://schemas.microsoft.com/office/drawing/2014/main" id="{D2874C36-DC8A-1B89-2E4D-B7C29B17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10104119" y="6566950"/>
            <a:ext cx="2009079" cy="246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25102D-0DD0-3E36-C82C-5BFE243213EF}"/>
              </a:ext>
            </a:extLst>
          </p:cNvPr>
          <p:cNvGrpSpPr/>
          <p:nvPr/>
        </p:nvGrpSpPr>
        <p:grpSpPr>
          <a:xfrm>
            <a:off x="639464" y="1201479"/>
            <a:ext cx="4595085" cy="467354"/>
            <a:chOff x="832325" y="1253416"/>
            <a:chExt cx="4595085" cy="4673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3917F8-0F62-BE68-D4F3-2771B6984406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90150-5057-8A59-CB4B-9F5133D31C7B}"/>
                </a:ext>
              </a:extLst>
            </p:cNvPr>
            <p:cNvSpPr txBox="1"/>
            <p:nvPr/>
          </p:nvSpPr>
          <p:spPr>
            <a:xfrm>
              <a:off x="1235237" y="1259105"/>
              <a:ext cx="4192173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Shadow Map</a:t>
              </a:r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en-US" altLang="ko-KR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&amp;</a:t>
              </a:r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en-US" altLang="ko-KR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Gaussian</a:t>
              </a:r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en-US" altLang="ko-KR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Blur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F596F6-8414-CF94-22E3-EDDDAE8C3AFC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B974D-4198-3588-B29E-D70282CF16E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9B366A4-D985-4E8A-80BC-F2A5080E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20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6C8328-2B32-94E3-78B9-19ECA43F443E}"/>
              </a:ext>
            </a:extLst>
          </p:cNvPr>
          <p:cNvSpPr/>
          <p:nvPr/>
        </p:nvSpPr>
        <p:spPr>
          <a:xfrm>
            <a:off x="907154" y="1802115"/>
            <a:ext cx="9846571" cy="4607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내 건물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등 모든 오브젝트에 광선 추적을 통한 실시간 그림자를 적용한다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수업시간에 배우는 것이 어떻게 중점 연구 분야가 될 수 있는가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어림도 없다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Gaussian Blur</a:t>
            </a:r>
          </a:p>
          <a:p>
            <a:pPr marL="800100" lvl="1" indent="-342900"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이것은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필터링 방법이고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3D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라면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Depth of Field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구현해야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Reflection</a:t>
            </a:r>
          </a:p>
          <a:p>
            <a:pPr marL="800100" lvl="1" indent="-342900"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물에 물체들이 반사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Raytracing</a:t>
            </a:r>
          </a:p>
          <a:p>
            <a:pPr marL="800100" lvl="1" indent="-342900"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어려우므로 다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때려치고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raytracing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해도 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완벽하게 구현하기 어려우면 어느 단계까지 구현하겠다고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목표를 세우고 거기까지 하면 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0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10104119" y="6566950"/>
            <a:ext cx="2009079" cy="246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25102D-0DD0-3E36-C82C-5BFE243213EF}"/>
              </a:ext>
            </a:extLst>
          </p:cNvPr>
          <p:cNvGrpSpPr/>
          <p:nvPr/>
        </p:nvGrpSpPr>
        <p:grpSpPr>
          <a:xfrm>
            <a:off x="639464" y="1201479"/>
            <a:ext cx="3165207" cy="467354"/>
            <a:chOff x="832325" y="1253416"/>
            <a:chExt cx="3165207" cy="4673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3917F8-0F62-BE68-D4F3-2771B6984406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3)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90150-5057-8A59-CB4B-9F5133D31C7B}"/>
                </a:ext>
              </a:extLst>
            </p:cNvPr>
            <p:cNvSpPr txBox="1"/>
            <p:nvPr/>
          </p:nvSpPr>
          <p:spPr>
            <a:xfrm>
              <a:off x="1235237" y="1259105"/>
              <a:ext cx="2762295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서버</a:t>
              </a:r>
              <a:r>
                <a:rPr lang="en-US" altLang="ko-KR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중점 연구 분야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F596F6-8414-CF94-22E3-EDDDAE8C3AFC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B974D-4198-3588-B29E-D70282CF16E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9B366A4-D985-4E8A-80BC-F2A5080E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6C8328-2B32-94E3-78B9-19ECA43F443E}"/>
              </a:ext>
            </a:extLst>
          </p:cNvPr>
          <p:cNvSpPr/>
          <p:nvPr/>
        </p:nvSpPr>
        <p:spPr>
          <a:xfrm>
            <a:off x="907154" y="1802115"/>
            <a:ext cx="10970521" cy="4607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프로그래머가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명이면 중점연구분야에 서버 쪽이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개여야 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NPC-AI,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동접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5000,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언어 구현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(GO, RUST, LUA, EXLIXIR… )</a:t>
            </a:r>
          </a:p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386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3740C3-069E-4353-9B25-E7B3DE8BAA4D}"/>
              </a:ext>
            </a:extLst>
          </p:cNvPr>
          <p:cNvSpPr/>
          <p:nvPr/>
        </p:nvSpPr>
        <p:spPr>
          <a:xfrm>
            <a:off x="1254397" y="1629000"/>
            <a:ext cx="3600000" cy="36000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838D64-4887-4532-897B-22069EC1B706}"/>
              </a:ext>
            </a:extLst>
          </p:cNvPr>
          <p:cNvSpPr txBox="1"/>
          <p:nvPr/>
        </p:nvSpPr>
        <p:spPr>
          <a:xfrm>
            <a:off x="2731116" y="202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PVP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Google Shape;1759;p69">
            <a:extLst>
              <a:ext uri="{FF2B5EF4-FFF2-40B4-BE49-F238E27FC236}">
                <a16:creationId xmlns:a16="http://schemas.microsoft.com/office/drawing/2014/main" id="{CA94F8DB-1A97-FF64-53D3-563F79A6679F}"/>
              </a:ext>
            </a:extLst>
          </p:cNvPr>
          <p:cNvGrpSpPr/>
          <p:nvPr/>
        </p:nvGrpSpPr>
        <p:grpSpPr>
          <a:xfrm>
            <a:off x="2061115" y="2574889"/>
            <a:ext cx="2068814" cy="1998062"/>
            <a:chOff x="3382845" y="3536796"/>
            <a:chExt cx="418406" cy="477008"/>
          </a:xfrm>
        </p:grpSpPr>
        <p:sp>
          <p:nvSpPr>
            <p:cNvPr id="5" name="Google Shape;1760;p69">
              <a:extLst>
                <a:ext uri="{FF2B5EF4-FFF2-40B4-BE49-F238E27FC236}">
                  <a16:creationId xmlns:a16="http://schemas.microsoft.com/office/drawing/2014/main" id="{CC564DF7-1143-8826-F074-09858C07875A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761;p69">
              <a:extLst>
                <a:ext uri="{FF2B5EF4-FFF2-40B4-BE49-F238E27FC236}">
                  <a16:creationId xmlns:a16="http://schemas.microsoft.com/office/drawing/2014/main" id="{61CB7B2A-8696-7B54-1D54-569A650CB1B9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762;p69">
              <a:extLst>
                <a:ext uri="{FF2B5EF4-FFF2-40B4-BE49-F238E27FC236}">
                  <a16:creationId xmlns:a16="http://schemas.microsoft.com/office/drawing/2014/main" id="{829BEB36-03F7-69D3-E585-E8792583DD00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63;p69">
              <a:extLst>
                <a:ext uri="{FF2B5EF4-FFF2-40B4-BE49-F238E27FC236}">
                  <a16:creationId xmlns:a16="http://schemas.microsoft.com/office/drawing/2014/main" id="{99618E42-6565-C205-FA67-39EF090F45A2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64;p69">
              <a:extLst>
                <a:ext uri="{FF2B5EF4-FFF2-40B4-BE49-F238E27FC236}">
                  <a16:creationId xmlns:a16="http://schemas.microsoft.com/office/drawing/2014/main" id="{468DED93-78C6-95CE-890C-989E563D085E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65;p69">
              <a:extLst>
                <a:ext uri="{FF2B5EF4-FFF2-40B4-BE49-F238E27FC236}">
                  <a16:creationId xmlns:a16="http://schemas.microsoft.com/office/drawing/2014/main" id="{70D07F29-9D88-AB09-3E0A-768DC67CE02D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66;p69">
              <a:extLst>
                <a:ext uri="{FF2B5EF4-FFF2-40B4-BE49-F238E27FC236}">
                  <a16:creationId xmlns:a16="http://schemas.microsoft.com/office/drawing/2014/main" id="{C429ECA2-A9E5-2C5A-984C-3E32EB23B3EB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67;p69">
              <a:extLst>
                <a:ext uri="{FF2B5EF4-FFF2-40B4-BE49-F238E27FC236}">
                  <a16:creationId xmlns:a16="http://schemas.microsoft.com/office/drawing/2014/main" id="{F2272D52-CB18-0DE4-9E58-BA495D4E4D06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68;p69">
              <a:extLst>
                <a:ext uri="{FF2B5EF4-FFF2-40B4-BE49-F238E27FC236}">
                  <a16:creationId xmlns:a16="http://schemas.microsoft.com/office/drawing/2014/main" id="{8E02F8AD-AAEA-6CB6-877B-89833939B592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69;p69">
              <a:extLst>
                <a:ext uri="{FF2B5EF4-FFF2-40B4-BE49-F238E27FC236}">
                  <a16:creationId xmlns:a16="http://schemas.microsoft.com/office/drawing/2014/main" id="{53025717-DA61-1C95-32A3-2ECFF3034131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74A232-8750-F967-7A86-567937E59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08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EE86D4-B88A-B491-14F4-592F41AEEED6}"/>
              </a:ext>
            </a:extLst>
          </p:cNvPr>
          <p:cNvGrpSpPr/>
          <p:nvPr/>
        </p:nvGrpSpPr>
        <p:grpSpPr>
          <a:xfrm>
            <a:off x="832325" y="1253416"/>
            <a:ext cx="988329" cy="375021"/>
            <a:chOff x="832325" y="1253416"/>
            <a:chExt cx="988329" cy="3750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9635A4-8167-BA3C-E614-EE744E71B5EE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D21F8-D90C-DEF5-6323-F8DB581F11AA}"/>
                </a:ext>
              </a:extLst>
            </p:cNvPr>
            <p:cNvSpPr txBox="1"/>
            <p:nvPr/>
          </p:nvSpPr>
          <p:spPr>
            <a:xfrm>
              <a:off x="1235237" y="1259105"/>
              <a:ext cx="58541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PVP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22AF335-4439-FC78-2C1E-61769F371ACA}"/>
              </a:ext>
            </a:extLst>
          </p:cNvPr>
          <p:cNvSpPr txBox="1"/>
          <p:nvPr/>
        </p:nvSpPr>
        <p:spPr>
          <a:xfrm>
            <a:off x="6426200" y="2226602"/>
            <a:ext cx="51078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플레이어 세력 </a:t>
            </a:r>
            <a:r>
              <a:rPr lang="en-US" altLang="ko-KR" dirty="0">
                <a:latin typeface="+mj-ea"/>
                <a:ea typeface="+mj-ea"/>
              </a:rPr>
              <a:t>vs </a:t>
            </a:r>
            <a:r>
              <a:rPr lang="ko-KR" altLang="en-US" dirty="0">
                <a:latin typeface="+mj-ea"/>
                <a:ea typeface="+mj-ea"/>
              </a:rPr>
              <a:t>플레이어 세력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인원수는 </a:t>
            </a:r>
            <a:r>
              <a:rPr lang="en-US" altLang="ko-KR">
                <a:latin typeface="+mj-ea"/>
                <a:ea typeface="+mj-ea"/>
              </a:rPr>
              <a:t>5 vs 5</a:t>
            </a:r>
            <a:r>
              <a:rPr lang="ko-KR" altLang="en-US">
                <a:latin typeface="+mj-ea"/>
                <a:ea typeface="+mj-ea"/>
              </a:rPr>
              <a:t>로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총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명의 플레이어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팀 내 기체들의 조합을 맞춰 상대 팀에 대응해야 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점령해야 하는 지역을 두고 싸워야 한다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팀 별 </a:t>
            </a:r>
            <a:r>
              <a:rPr lang="ko-KR" altLang="en-US" err="1">
                <a:latin typeface="+mj-ea"/>
                <a:ea typeface="+mj-ea"/>
              </a:rPr>
              <a:t>특수룰</a:t>
            </a:r>
            <a:r>
              <a:rPr lang="ko-KR" altLang="en-US">
                <a:latin typeface="+mj-ea"/>
                <a:ea typeface="+mj-ea"/>
              </a:rPr>
              <a:t> 존재한다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격추 혹은 기능 정지 상태의 경우 일정 시간 지나면 </a:t>
            </a:r>
            <a:r>
              <a:rPr lang="en-US" altLang="ko-KR">
                <a:latin typeface="+mj-ea"/>
                <a:ea typeface="+mj-ea"/>
              </a:rPr>
              <a:t>	</a:t>
            </a:r>
            <a:r>
              <a:rPr lang="ko-KR" altLang="en-US">
                <a:latin typeface="+mj-ea"/>
                <a:ea typeface="+mj-ea"/>
              </a:rPr>
              <a:t>리스폰 구역에서 부활하게 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3849E9F-68CA-F97E-F09C-D6425566AA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3AB980-E389-403E-A46D-C55082E75435}"/>
              </a:ext>
            </a:extLst>
          </p:cNvPr>
          <p:cNvSpPr txBox="1"/>
          <p:nvPr/>
        </p:nvSpPr>
        <p:spPr>
          <a:xfrm>
            <a:off x="5622153" y="3262771"/>
            <a:ext cx="947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</a:t>
            </a:r>
            <a:endParaRPr lang="ko-KR" altLang="en-US" sz="3600" spc="-3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0E3C11-9D6C-087B-D430-237B1A01CDC2}"/>
              </a:ext>
            </a:extLst>
          </p:cNvPr>
          <p:cNvSpPr txBox="1"/>
          <p:nvPr/>
        </p:nvSpPr>
        <p:spPr>
          <a:xfrm>
            <a:off x="5245563" y="2680659"/>
            <a:ext cx="1849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4</a:t>
            </a:r>
            <a:endParaRPr lang="ko-KR" altLang="en-US" sz="3200" spc="6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C36B730-3CD0-138F-8B53-7E63798380A5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C35323D-881A-B9CC-0BF6-FD1837E8ED0D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7B6037B-7012-F471-9285-C066BA88A8D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5997992-439C-F07E-2376-FBEDF3405A1F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EC355-419A-F0F8-D1E8-3D1680290DE8}"/>
              </a:ext>
            </a:extLst>
          </p:cNvPr>
          <p:cNvSpPr/>
          <p:nvPr/>
        </p:nvSpPr>
        <p:spPr>
          <a:xfrm>
            <a:off x="1136970" y="1608335"/>
            <a:ext cx="9918060" cy="47979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B61AA1-F8B8-8F7C-5E16-2B27FA1220E8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B27BA0-BDDF-7B60-F182-9AA25FA672E6}"/>
              </a:ext>
            </a:extLst>
          </p:cNvPr>
          <p:cNvSpPr txBox="1"/>
          <p:nvPr/>
        </p:nvSpPr>
        <p:spPr>
          <a:xfrm>
            <a:off x="1136970" y="1621698"/>
            <a:ext cx="4959019" cy="48659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04: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1_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비행 화면 예시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https://www.youtube.com/watch?v=Vx2X-p3uM6A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05: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2_ 1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맵 예시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제작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08: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3_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부위 별 손상 및 파괴 표시 예시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https://donghwa-kim.github.io/SelectiveSearch.html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4_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배틀 필드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인 게임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https://www.youtube.com/watch?v=7zZXX_nQCTw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5_ WORLD OF WARPLANES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인 게임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https://www.youtube.com/watch?v=mg9yU5W5kxc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6_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헬기에게 공격 시 게임 화면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(Battle Field 4)</a:t>
            </a: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https://www.youtube.com/watch?v=8R1XFU8ecEM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7_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지정한 지역에 폭탄을 떨어뜨리는 게임 화면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(World of Warplanes)</a:t>
            </a: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https://www.youtube.com/watch?v=Cj8kp11kQUA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8_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https://www.youtube.com/watch?v=lol70WbRs2c&amp;t=347s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9_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https://www.youtube.com/watch?v=XIuvo6OOzJg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71935-BC04-5F64-A366-86A16B2969CC}"/>
              </a:ext>
            </a:extLst>
          </p:cNvPr>
          <p:cNvSpPr txBox="1"/>
          <p:nvPr/>
        </p:nvSpPr>
        <p:spPr>
          <a:xfrm>
            <a:off x="6095989" y="2061823"/>
            <a:ext cx="4959028" cy="39857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10_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사용하는 키보드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표시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https://dpg.danawa.com/bbs/view?boardSeq=244&amp;listSeq=4044271&amp;past=Y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26: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11_ 2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맵 풍경 예시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https://news.mt.co.kr/mtview.php?no=2012010917308124842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27: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12_ 2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대공포 예시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https://namu.wiki/w/%EB%AF%B8%EC%82%AC%EC%9D%BC%20%ED%8F%AC%ED%83%91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27: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13_ 2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벙커 예시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https://namu.wiki/w/%EB%B2%99%EC%BB%A4(%EC%8A%A4%ED%83%80%ED%81%AC%EB%9E%98%ED%94%84%ED%8A%B8%20%EC%8B%9C%EB%A6%AC%EC%A6%88)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14_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이중화 도식 예시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https://www.ncloud24.com/goods/marketplace/ha_double-take.php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31: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15_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 트레이싱과 래스터라이제이션 비교 예시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https://developer.nvidia.com/ko-kr/blog/%ED%8C%A8%EC%8A%A4-%ED%8A%B8%EB%A0%88%EC%9D%B4%EC%8B%B1%EC%9D%B4%EB%9E%80/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5D0106E-C51A-2F74-F1D3-04827AED206A}"/>
              </a:ext>
            </a:extLst>
          </p:cNvPr>
          <p:cNvCxnSpPr>
            <a:cxnSpLocks/>
          </p:cNvCxnSpPr>
          <p:nvPr/>
        </p:nvCxnSpPr>
        <p:spPr>
          <a:xfrm flipH="1" flipV="1">
            <a:off x="6095989" y="1867711"/>
            <a:ext cx="11" cy="4242084"/>
          </a:xfrm>
          <a:prstGeom prst="line">
            <a:avLst/>
          </a:prstGeom>
          <a:ln w="28575">
            <a:solidFill>
              <a:srgbClr val="396E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A903BC73-12D2-A8AE-09E6-6E8D1066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23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E287E-E67E-A2C8-0196-DFFCE69E5F55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출처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0115B2-B518-4910-79D5-DEFA769046FC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>
                <a:solidFill>
                  <a:schemeClr val="bg1"/>
                </a:solidFill>
              </a:rPr>
              <a:t>YOU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202166" y="3262771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45563" y="2680659"/>
            <a:ext cx="1849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1</a:t>
            </a:r>
            <a:endParaRPr lang="ko-KR" altLang="en-US" sz="3200" spc="6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50675" y="5137038"/>
            <a:ext cx="12090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공중전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2200" dirty="0"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지상전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즐길 수 있는 게임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플레이어들과 함께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 안에 적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모두 처치하고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거점 지역을 점령하는 멀티 게임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868675" y="4803763"/>
            <a:ext cx="645464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 algn="ctr"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1&gt;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게임 화면 예시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(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Battle Field 4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F1C0D4-4C97-8F08-970C-028D1F2AE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675" y="1377076"/>
            <a:ext cx="6454648" cy="3425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36AA5D-501B-33FF-C137-6C86AB723870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02643-99E1-591D-68DF-9D86E73E1423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4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/>
              <a:t>1) </a:t>
            </a:r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58260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>
            <a:cxnSpLocks/>
          </p:cNvCxnSpPr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EB22EE3-8D9F-A3A6-AB02-A8FE67E7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77" y="1839081"/>
            <a:ext cx="6105296" cy="4062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0FD7A4-4046-3ADD-9C50-7CED9E6A07AF}"/>
                  </a:ext>
                </a:extLst>
              </p:cNvPr>
              <p:cNvSpPr txBox="1"/>
              <p:nvPr/>
            </p:nvSpPr>
            <p:spPr>
              <a:xfrm>
                <a:off x="7075436" y="2151995"/>
                <a:ext cx="5231726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스테이지 당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맵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총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스테이지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marR="0" lvl="0" indent="34290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나눔스퀘어 Bold" panose="020B0600000101010101" pitchFamily="50" charset="-127"/>
                  <a:buChar char="‐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1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스테이지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산악 지형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342900" marR="0" lvl="0" indent="34290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나눔스퀘어 Bold" panose="020B0600000101010101" pitchFamily="50" charset="-127"/>
                  <a:buChar char="‐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2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스테이지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폐건물이 많은 평지 지형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50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𝑘𝑚</m:t>
                        </m:r>
                      </m:e>
                      <m:sup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200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크기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약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500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오브젝트들이 존재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플레이어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헬기 기체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군인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총알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(2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종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),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수류탄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미사일</a:t>
                </a:r>
                <a:endParaRPr lang="en-US" altLang="ko-KR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전투 시설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벙커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대공포 등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장애물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나무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폐건물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등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0FD7A4-4046-3ADD-9C50-7CED9E6A0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436" y="2151995"/>
                <a:ext cx="5231726" cy="3600986"/>
              </a:xfrm>
              <a:prstGeom prst="rect">
                <a:avLst/>
              </a:prstGeom>
              <a:blipFill>
                <a:blip r:embed="rId3"/>
                <a:stretch>
                  <a:fillRect l="-1049" t="-846" b="-18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32FB711-031D-C362-CB9D-041C2406B723}"/>
              </a:ext>
            </a:extLst>
          </p:cNvPr>
          <p:cNvSpPr txBox="1"/>
          <p:nvPr/>
        </p:nvSpPr>
        <p:spPr>
          <a:xfrm>
            <a:off x="776177" y="5901421"/>
            <a:ext cx="215345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2&gt; 1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스테이지 맵 예시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E128323-6AC6-1192-BFE6-57199E1F5D28}"/>
              </a:ext>
            </a:extLst>
          </p:cNvPr>
          <p:cNvSpPr/>
          <p:nvPr/>
        </p:nvSpPr>
        <p:spPr>
          <a:xfrm rot="20018767">
            <a:off x="1702385" y="1950269"/>
            <a:ext cx="1279010" cy="767838"/>
          </a:xfrm>
          <a:prstGeom prst="ellipse">
            <a:avLst/>
          </a:prstGeom>
          <a:solidFill>
            <a:srgbClr val="FF5050">
              <a:alpha val="15686"/>
            </a:srgbClr>
          </a:solidFill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C3EAB-E926-7B83-D1F7-E7FA0D6A413B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FDAB1-AC3D-C799-5286-DB447D8430F8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ED2BE04-8AA1-B4A6-05C0-C8C01D76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5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10E35B9-AB3D-1786-28B9-91205D83EAD4}"/>
              </a:ext>
            </a:extLst>
          </p:cNvPr>
          <p:cNvSpPr/>
          <p:nvPr/>
        </p:nvSpPr>
        <p:spPr>
          <a:xfrm rot="18627461">
            <a:off x="5379157" y="4914588"/>
            <a:ext cx="1279010" cy="767838"/>
          </a:xfrm>
          <a:prstGeom prst="ellipse">
            <a:avLst/>
          </a:prstGeom>
          <a:solidFill>
            <a:schemeClr val="accent1">
              <a:lumMod val="60000"/>
              <a:lumOff val="40000"/>
              <a:alpha val="15686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j-ea"/>
                <a:ea typeface="+mj-ea"/>
              </a:rPr>
              <a:t>리스폰</a:t>
            </a:r>
            <a:r>
              <a:rPr lang="ko-KR" altLang="en-US" dirty="0">
                <a:latin typeface="+mj-ea"/>
                <a:ea typeface="+mj-ea"/>
              </a:rPr>
              <a:t> 지역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6EEA28-8AFE-A0C5-6203-F8D8CE299380}"/>
              </a:ext>
            </a:extLst>
          </p:cNvPr>
          <p:cNvSpPr txBox="1"/>
          <p:nvPr/>
        </p:nvSpPr>
        <p:spPr>
          <a:xfrm rot="19900838">
            <a:off x="1684396" y="2130330"/>
            <a:ext cx="1314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prstClr val="white"/>
                </a:solidFill>
                <a:latin typeface="나눔스퀘어 ExtraBold"/>
                <a:ea typeface="나눔스퀘어 ExtraBold"/>
              </a:rPr>
              <a:t>거점 지역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7D1074B-9147-7AB6-6897-E3C1554A81D0}"/>
              </a:ext>
            </a:extLst>
          </p:cNvPr>
          <p:cNvSpPr/>
          <p:nvPr/>
        </p:nvSpPr>
        <p:spPr>
          <a:xfrm>
            <a:off x="9325970" y="1674527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+mj-ea"/>
                <a:ea typeface="+mj-ea"/>
              </a:rPr>
              <a:t>맵</a:t>
            </a:r>
            <a:endParaRPr lang="ko-KR" altLang="en-US" sz="1900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1BA966A-1422-27EF-441A-F2C7D9D72208}"/>
              </a:ext>
            </a:extLst>
          </p:cNvPr>
          <p:cNvSpPr/>
          <p:nvPr/>
        </p:nvSpPr>
        <p:spPr>
          <a:xfrm>
            <a:off x="8965970" y="3754488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+mj-ea"/>
                <a:ea typeface="+mj-ea"/>
              </a:rPr>
              <a:t>오브젝트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27D773-8CA6-D679-9C48-611279B58A97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/>
              <a:t>1) </a:t>
            </a:r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61815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33278-61DD-8E47-A683-393F7F57E03D}"/>
              </a:ext>
            </a:extLst>
          </p:cNvPr>
          <p:cNvSpPr txBox="1"/>
          <p:nvPr/>
        </p:nvSpPr>
        <p:spPr>
          <a:xfrm>
            <a:off x="765683" y="1354201"/>
            <a:ext cx="11321034" cy="1879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게임은 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3~4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플레이어로 진행된다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스테이지는 총 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개이며 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스테이지를 클리어하면 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스테이지로 넘어간다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헬기로 플레이하는 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공중전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스테이지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군인으로 플레이하는 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지상전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이루어진다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스테이지의 제한 시간은 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분이다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5B22FA7-590B-AFC5-86F7-B44BE23D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6</a:t>
            </a:fld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7F8F2FC-244F-B73F-FABB-2924DB9A5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561172"/>
              </p:ext>
            </p:extLst>
          </p:nvPr>
        </p:nvGraphicFramePr>
        <p:xfrm>
          <a:off x="1776000" y="3632587"/>
          <a:ext cx="8639999" cy="2509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155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3440511237"/>
                    </a:ext>
                  </a:extLst>
                </a:gridCol>
              </a:tblGrid>
              <a:tr h="55910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rgbClr val="D6DCE5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스테이지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공중전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스테이지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지상전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965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 헬기 모두 처치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 시설 모두 파괴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48251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제한 시간 오버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482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246083F-FCE4-835D-D58E-5A74DBA400ED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21899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DF3205-547A-FDB0-BF32-8F5BC87811B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457FB-4578-171E-3368-0A3F8C673A3F}"/>
              </a:ext>
            </a:extLst>
          </p:cNvPr>
          <p:cNvSpPr txBox="1"/>
          <p:nvPr/>
        </p:nvSpPr>
        <p:spPr>
          <a:xfrm>
            <a:off x="560667" y="2133310"/>
            <a:ext cx="11552532" cy="1315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ko-KR" sz="105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05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 형태의 헬기 중 하나를 선택하여 게임에 참가</a:t>
            </a:r>
            <a:endParaRPr lang="en-US" altLang="ko-KR" sz="3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05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헬기들을 무찌르면서 전진</a:t>
            </a:r>
            <a:endParaRPr lang="en-US" altLang="ko-KR" sz="105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05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기지 위에 일정시간 이상 머물러 적 기지 점령</a:t>
            </a:r>
            <a:r>
              <a:rPr lang="en-US" altLang="ko-KR" sz="105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05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후반에 등장하는 적의 무적 대공포의 공격을 피해야 한다</a:t>
            </a:r>
            <a:r>
              <a:rPr lang="en-US" altLang="ko-KR" sz="105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1BCEF7EF-E6D5-0D95-9B52-27F6BE83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7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249F37B-25B2-EFC4-E657-996BC1AE1F7E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AF679FB-5002-FA0E-6109-8DD206A948FD}"/>
              </a:ext>
            </a:extLst>
          </p:cNvPr>
          <p:cNvSpPr/>
          <p:nvPr/>
        </p:nvSpPr>
        <p:spPr>
          <a:xfrm>
            <a:off x="776177" y="438671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CD1713-7EF8-4E90-CED3-EF49898586E5}"/>
              </a:ext>
            </a:extLst>
          </p:cNvPr>
          <p:cNvSpPr txBox="1"/>
          <p:nvPr/>
        </p:nvSpPr>
        <p:spPr>
          <a:xfrm>
            <a:off x="560667" y="5001017"/>
            <a:ext cx="11552532" cy="687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플레이어는 총과 수류탄으로 적병을 해치우면서 전진한다</a:t>
            </a:r>
            <a:r>
              <a:rPr lang="en-US" altLang="ko-KR" sz="1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벙커를 피해 대공포에 접근하여 무력화 시킨다</a:t>
            </a:r>
            <a:r>
              <a:rPr lang="en-US" altLang="ko-KR" sz="1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881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EFDD2DA9-56D9-8BB4-EB02-877A8D65F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659033"/>
              </p:ext>
            </p:extLst>
          </p:nvPr>
        </p:nvGraphicFramePr>
        <p:xfrm>
          <a:off x="883278" y="4069466"/>
          <a:ext cx="10799999" cy="2467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509">
                  <a:extLst>
                    <a:ext uri="{9D8B030D-6E8A-4147-A177-3AD203B41FA5}">
                      <a16:colId xmlns:a16="http://schemas.microsoft.com/office/drawing/2014/main" val="1599542864"/>
                    </a:ext>
                  </a:extLst>
                </a:gridCol>
                <a:gridCol w="4322411">
                  <a:extLst>
                    <a:ext uri="{9D8B030D-6E8A-4147-A177-3AD203B41FA5}">
                      <a16:colId xmlns:a16="http://schemas.microsoft.com/office/drawing/2014/main" val="3985791480"/>
                    </a:ext>
                  </a:extLst>
                </a:gridCol>
                <a:gridCol w="4681079">
                  <a:extLst>
                    <a:ext uri="{9D8B030D-6E8A-4147-A177-3AD203B41FA5}">
                      <a16:colId xmlns:a16="http://schemas.microsoft.com/office/drawing/2014/main" val="513610538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유사점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538350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Battle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Field 4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지상전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공중전의 플레이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지역에 도달하면 점령되는 방식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spcAft>
                          <a:spcPts val="1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기존의 싱글 플레이와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PVP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다른 사람들과 협동하며 즐길 수 있도록 </a:t>
                      </a:r>
                      <a:r>
                        <a:rPr lang="ko-KR" altLang="en-US" dirty="0"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멀티 </a:t>
                      </a:r>
                      <a:r>
                        <a:rPr lang="en-US" altLang="ko-KR" dirty="0"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PVE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00000"/>
                        </a:lnSpc>
                        <a:spcAft>
                          <a:spcPts val="1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다양한 플레이를 경험할 수 있도록 스테이지 형식으로 공중전 이후 지상전을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73859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War of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Warplanes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유도 미사일과 같은 특수 능력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전투기 모델을 선택하여 플레이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적을 처치하면서 목표 지역을 점령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83930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E719EAE-18FB-CDB6-AC9F-A7253ED9E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" t="1525" b="1"/>
          <a:stretch/>
        </p:blipFill>
        <p:spPr>
          <a:xfrm>
            <a:off x="1077241" y="1172464"/>
            <a:ext cx="4930621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F823C4-84F1-377A-99CA-D212CF34B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88" y="1151623"/>
            <a:ext cx="4925842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7D1429-2D13-7D5F-F30E-20B54E3B6174}"/>
              </a:ext>
            </a:extLst>
          </p:cNvPr>
          <p:cNvSpPr txBox="1"/>
          <p:nvPr/>
        </p:nvSpPr>
        <p:spPr>
          <a:xfrm>
            <a:off x="1077241" y="3686568"/>
            <a:ext cx="4790761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헬기에게 공격 시 게임 화면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(Battle Field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A9ED33-BAB1-62FC-5E08-3568176DDCDE}"/>
              </a:ext>
            </a:extLst>
          </p:cNvPr>
          <p:cNvSpPr txBox="1"/>
          <p:nvPr/>
        </p:nvSpPr>
        <p:spPr>
          <a:xfrm>
            <a:off x="6445288" y="3695463"/>
            <a:ext cx="5044749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지정한 지역에 폭탄을 떨어뜨리는 게임 화면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(World of Warplanes)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CA8D89E-101B-B7B3-AD24-689469A9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8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A6B64-E899-E0D5-EB55-A927562D0484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0436D9-744A-5CB3-3C31-E2F3D83E0CC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D1034-28D1-1F06-8590-84D2E09EE2F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3"/>
            </a:pPr>
            <a:r>
              <a:rPr lang="ko-KR" altLang="en-US" sz="1800"/>
              <a:t>유사 게임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48882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3740C3-069E-4353-9B25-E7B3DE8BAA4D}"/>
              </a:ext>
            </a:extLst>
          </p:cNvPr>
          <p:cNvSpPr/>
          <p:nvPr/>
        </p:nvSpPr>
        <p:spPr>
          <a:xfrm>
            <a:off x="1254397" y="1629000"/>
            <a:ext cx="3600000" cy="36000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838D64-4887-4532-897B-22069EC1B706}"/>
              </a:ext>
            </a:extLst>
          </p:cNvPr>
          <p:cNvSpPr txBox="1"/>
          <p:nvPr/>
        </p:nvSpPr>
        <p:spPr>
          <a:xfrm>
            <a:off x="2731116" y="202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PVP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Google Shape;1759;p69">
            <a:extLst>
              <a:ext uri="{FF2B5EF4-FFF2-40B4-BE49-F238E27FC236}">
                <a16:creationId xmlns:a16="http://schemas.microsoft.com/office/drawing/2014/main" id="{CA94F8DB-1A97-FF64-53D3-563F79A6679F}"/>
              </a:ext>
            </a:extLst>
          </p:cNvPr>
          <p:cNvGrpSpPr/>
          <p:nvPr/>
        </p:nvGrpSpPr>
        <p:grpSpPr>
          <a:xfrm>
            <a:off x="2061115" y="2574889"/>
            <a:ext cx="2068814" cy="1998062"/>
            <a:chOff x="3382845" y="3536796"/>
            <a:chExt cx="418406" cy="477008"/>
          </a:xfrm>
        </p:grpSpPr>
        <p:sp>
          <p:nvSpPr>
            <p:cNvPr id="5" name="Google Shape;1760;p69">
              <a:extLst>
                <a:ext uri="{FF2B5EF4-FFF2-40B4-BE49-F238E27FC236}">
                  <a16:creationId xmlns:a16="http://schemas.microsoft.com/office/drawing/2014/main" id="{CC564DF7-1143-8826-F074-09858C07875A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761;p69">
              <a:extLst>
                <a:ext uri="{FF2B5EF4-FFF2-40B4-BE49-F238E27FC236}">
                  <a16:creationId xmlns:a16="http://schemas.microsoft.com/office/drawing/2014/main" id="{61CB7B2A-8696-7B54-1D54-569A650CB1B9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762;p69">
              <a:extLst>
                <a:ext uri="{FF2B5EF4-FFF2-40B4-BE49-F238E27FC236}">
                  <a16:creationId xmlns:a16="http://schemas.microsoft.com/office/drawing/2014/main" id="{829BEB36-03F7-69D3-E585-E8792583DD00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63;p69">
              <a:extLst>
                <a:ext uri="{FF2B5EF4-FFF2-40B4-BE49-F238E27FC236}">
                  <a16:creationId xmlns:a16="http://schemas.microsoft.com/office/drawing/2014/main" id="{99618E42-6565-C205-FA67-39EF090F45A2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64;p69">
              <a:extLst>
                <a:ext uri="{FF2B5EF4-FFF2-40B4-BE49-F238E27FC236}">
                  <a16:creationId xmlns:a16="http://schemas.microsoft.com/office/drawing/2014/main" id="{468DED93-78C6-95CE-890C-989E563D085E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65;p69">
              <a:extLst>
                <a:ext uri="{FF2B5EF4-FFF2-40B4-BE49-F238E27FC236}">
                  <a16:creationId xmlns:a16="http://schemas.microsoft.com/office/drawing/2014/main" id="{70D07F29-9D88-AB09-3E0A-768DC67CE02D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66;p69">
              <a:extLst>
                <a:ext uri="{FF2B5EF4-FFF2-40B4-BE49-F238E27FC236}">
                  <a16:creationId xmlns:a16="http://schemas.microsoft.com/office/drawing/2014/main" id="{C429ECA2-A9E5-2C5A-984C-3E32EB23B3EB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67;p69">
              <a:extLst>
                <a:ext uri="{FF2B5EF4-FFF2-40B4-BE49-F238E27FC236}">
                  <a16:creationId xmlns:a16="http://schemas.microsoft.com/office/drawing/2014/main" id="{F2272D52-CB18-0DE4-9E58-BA495D4E4D06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68;p69">
              <a:extLst>
                <a:ext uri="{FF2B5EF4-FFF2-40B4-BE49-F238E27FC236}">
                  <a16:creationId xmlns:a16="http://schemas.microsoft.com/office/drawing/2014/main" id="{8E02F8AD-AAEA-6CB6-877B-89833939B592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69;p69">
              <a:extLst>
                <a:ext uri="{FF2B5EF4-FFF2-40B4-BE49-F238E27FC236}">
                  <a16:creationId xmlns:a16="http://schemas.microsoft.com/office/drawing/2014/main" id="{53025717-DA61-1C95-32A3-2ECFF3034131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74A232-8750-F967-7A86-567937E59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08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EE86D4-B88A-B491-14F4-592F41AEEED6}"/>
              </a:ext>
            </a:extLst>
          </p:cNvPr>
          <p:cNvGrpSpPr/>
          <p:nvPr/>
        </p:nvGrpSpPr>
        <p:grpSpPr>
          <a:xfrm>
            <a:off x="832325" y="1253416"/>
            <a:ext cx="988329" cy="375021"/>
            <a:chOff x="832325" y="1253416"/>
            <a:chExt cx="988329" cy="3750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9635A4-8167-BA3C-E614-EE744E71B5EE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D21F8-D90C-DEF5-6323-F8DB581F11AA}"/>
                </a:ext>
              </a:extLst>
            </p:cNvPr>
            <p:cNvSpPr txBox="1"/>
            <p:nvPr/>
          </p:nvSpPr>
          <p:spPr>
            <a:xfrm>
              <a:off x="1235237" y="1259105"/>
              <a:ext cx="58541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PVP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22AF335-4439-FC78-2C1E-61769F371ACA}"/>
              </a:ext>
            </a:extLst>
          </p:cNvPr>
          <p:cNvSpPr txBox="1"/>
          <p:nvPr/>
        </p:nvSpPr>
        <p:spPr>
          <a:xfrm>
            <a:off x="6426200" y="2226602"/>
            <a:ext cx="51078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플레이어 세력 </a:t>
            </a:r>
            <a:r>
              <a:rPr lang="en-US" altLang="ko-KR" dirty="0">
                <a:latin typeface="+mj-ea"/>
                <a:ea typeface="+mj-ea"/>
              </a:rPr>
              <a:t>vs </a:t>
            </a:r>
            <a:r>
              <a:rPr lang="ko-KR" altLang="en-US" dirty="0">
                <a:latin typeface="+mj-ea"/>
                <a:ea typeface="+mj-ea"/>
              </a:rPr>
              <a:t>플레이어 세력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인원수는 </a:t>
            </a:r>
            <a:r>
              <a:rPr lang="en-US" altLang="ko-KR">
                <a:latin typeface="+mj-ea"/>
                <a:ea typeface="+mj-ea"/>
              </a:rPr>
              <a:t>5 vs 5</a:t>
            </a:r>
            <a:r>
              <a:rPr lang="ko-KR" altLang="en-US">
                <a:latin typeface="+mj-ea"/>
                <a:ea typeface="+mj-ea"/>
              </a:rPr>
              <a:t>로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총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명의 플레이어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팀 내 기체들의 조합을 맞춰 상대 팀에 대응해야 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점령해야 하는 지역을 두고 싸워야 한다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팀 별 </a:t>
            </a:r>
            <a:r>
              <a:rPr lang="ko-KR" altLang="en-US" err="1">
                <a:latin typeface="+mj-ea"/>
                <a:ea typeface="+mj-ea"/>
              </a:rPr>
              <a:t>특수룰</a:t>
            </a:r>
            <a:r>
              <a:rPr lang="ko-KR" altLang="en-US">
                <a:latin typeface="+mj-ea"/>
                <a:ea typeface="+mj-ea"/>
              </a:rPr>
              <a:t> 존재한다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격추 혹은 기능 정지 상태의 경우 일정 시간 지나면 </a:t>
            </a:r>
            <a:r>
              <a:rPr lang="en-US" altLang="ko-KR">
                <a:latin typeface="+mj-ea"/>
                <a:ea typeface="+mj-ea"/>
              </a:rPr>
              <a:t>	</a:t>
            </a:r>
            <a:r>
              <a:rPr lang="ko-KR" altLang="en-US">
                <a:latin typeface="+mj-ea"/>
                <a:ea typeface="+mj-ea"/>
              </a:rPr>
              <a:t>리스폰 구역에서 부활하게 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3849E9F-68CA-F97E-F09C-D6425566AA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3AB980-E389-403E-A46D-C55082E75435}"/>
              </a:ext>
            </a:extLst>
          </p:cNvPr>
          <p:cNvSpPr txBox="1"/>
          <p:nvPr/>
        </p:nvSpPr>
        <p:spPr>
          <a:xfrm>
            <a:off x="4820652" y="3262771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세부사항</a:t>
            </a:r>
            <a:endParaRPr lang="ko-KR" altLang="en-US" sz="3600" spc="-3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0E3C11-9D6C-087B-D430-237B1A01CDC2}"/>
              </a:ext>
            </a:extLst>
          </p:cNvPr>
          <p:cNvSpPr txBox="1"/>
          <p:nvPr/>
        </p:nvSpPr>
        <p:spPr>
          <a:xfrm>
            <a:off x="5245563" y="2680659"/>
            <a:ext cx="1849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2</a:t>
            </a:r>
            <a:endParaRPr lang="ko-KR" altLang="en-US" sz="3200" spc="6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C36B730-3CD0-138F-8B53-7E63798380A5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C35323D-881A-B9CC-0BF6-FD1837E8ED0D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7B6037B-7012-F471-9285-C066BA88A8D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21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2772</TotalTime>
  <Words>2220</Words>
  <Application>Microsoft Office PowerPoint</Application>
  <PresentationFormat>와이드스크린</PresentationFormat>
  <Paragraphs>418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나눔스퀘어 Bold</vt:lpstr>
      <vt:lpstr>나눔스퀘어 ExtraBold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Jung Nai Hoon</cp:lastModifiedBy>
  <cp:revision>43</cp:revision>
  <dcterms:created xsi:type="dcterms:W3CDTF">2021-02-14T00:18:03Z</dcterms:created>
  <dcterms:modified xsi:type="dcterms:W3CDTF">2022-12-05T11:52:40Z</dcterms:modified>
</cp:coreProperties>
</file>